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embeddedFontLst>
    <p:embeddedFont>
      <p:font typeface="Arial Black" panose="020B0A04020102020204" pitchFamily="34" charset="0"/>
      <p:regular r:id="rId20"/>
      <p:bold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144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620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68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lang="en-US" sz="12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6" name="Shape 8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3" name="Shape 13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8" name="Shape 13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3" name="Shape 14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9" name="Shape 14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4" name="Shape 15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9" name="Shape 15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4" name="Shape 16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0" name="Shape 17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2" name="Shape 9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7" name="Shape 9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2" name="Shape 10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7" name="Shape 10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3" name="Shape 11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8" name="Shape 11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3" name="Shape 12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8" name="Shape 12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Font typeface="Noto Sans Symbols"/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ctr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ctr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ctr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ctr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ctr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ctr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ctr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ctr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lang="en-US" sz="14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38099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29540" algn="l" rtl="0"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ct val="119999"/>
              <a:buFont typeface="Noto Sans Symbols"/>
              <a:buChar char="❑"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02869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119999"/>
              <a:buFont typeface="Noto Sans Symbols"/>
              <a:buChar char="▪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20000"/>
              <a:buFont typeface="Noto Sans Symbols"/>
              <a:buChar char="▪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91439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ct val="120000"/>
              <a:buFont typeface="Noto Sans Symbols"/>
              <a:buChar char="▪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91439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ct val="120000"/>
              <a:buFont typeface="Noto Sans Symbols"/>
              <a:buChar char="▪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91439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ct val="120000"/>
              <a:buFont typeface="Noto Sans Symbols"/>
              <a:buChar char="▪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91439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ct val="120000"/>
              <a:buFont typeface="Noto Sans Symbols"/>
              <a:buChar char="▪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9144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ct val="120000"/>
              <a:buFont typeface="Noto Sans Symbols"/>
              <a:buChar char="▪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9144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ct val="120000"/>
              <a:buFont typeface="Noto Sans Symbols"/>
              <a:buChar char="▪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body" idx="2"/>
          </p:nvPr>
        </p:nvSpPr>
        <p:spPr>
          <a:xfrm>
            <a:off x="4648200" y="1981200"/>
            <a:ext cx="38099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29540" algn="l" rtl="0"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ct val="119999"/>
              <a:buFont typeface="Noto Sans Symbols"/>
              <a:buChar char="❑"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02869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119999"/>
              <a:buFont typeface="Noto Sans Symbols"/>
              <a:buChar char="▪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20000"/>
              <a:buFont typeface="Noto Sans Symbols"/>
              <a:buChar char="▪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91439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ct val="120000"/>
              <a:buFont typeface="Noto Sans Symbols"/>
              <a:buChar char="▪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91439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ct val="120000"/>
              <a:buFont typeface="Noto Sans Symbols"/>
              <a:buChar char="▪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91439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ct val="120000"/>
              <a:buFont typeface="Noto Sans Symbols"/>
              <a:buChar char="▪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91439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ct val="120000"/>
              <a:buFont typeface="Noto Sans Symbols"/>
              <a:buChar char="▪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9144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ct val="120000"/>
              <a:buFont typeface="Noto Sans Symbols"/>
              <a:buChar char="▪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9144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ct val="120000"/>
              <a:buFont typeface="Noto Sans Symbols"/>
              <a:buChar char="▪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lang="en-US" sz="14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4000" b="1" i="0" u="none" strike="noStrike" cap="non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lang="en-US" sz="14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lang="en-US" sz="14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99059" algn="l" rtl="0"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SzPct val="120000"/>
              <a:buFont typeface="Noto Sans Symbols"/>
              <a:buChar char="❑"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7239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119999"/>
              <a:buFont typeface="Noto Sans Symbols"/>
              <a:buChar char="▪"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45719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119999"/>
              <a:buFont typeface="Noto Sans Symbols"/>
              <a:buChar char="▪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762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20000"/>
              <a:buFont typeface="Noto Sans Symbols"/>
              <a:buChar char="▪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762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20000"/>
              <a:buFont typeface="Noto Sans Symbols"/>
              <a:buChar char="▪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762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20000"/>
              <a:buFont typeface="Noto Sans Symbols"/>
              <a:buChar char="▪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762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20000"/>
              <a:buFont typeface="Noto Sans Symbols"/>
              <a:buChar char="▪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762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20000"/>
              <a:buFont typeface="Noto Sans Symbols"/>
              <a:buChar char="▪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762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20000"/>
              <a:buFont typeface="Noto Sans Symbols"/>
              <a:buChar char="▪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lang="en-US" sz="14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lang="en-US" sz="14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 rot="5400000">
            <a:off x="4743450" y="2381249"/>
            <a:ext cx="5486399" cy="1943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 rot="5400000">
            <a:off x="781050" y="514349"/>
            <a:ext cx="5486399" cy="5676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99059" algn="l" rtl="0"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SzPct val="120000"/>
              <a:buFont typeface="Noto Sans Symbols"/>
              <a:buChar char="❑"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7239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119999"/>
              <a:buFont typeface="Noto Sans Symbols"/>
              <a:buChar char="▪"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45719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119999"/>
              <a:buFont typeface="Noto Sans Symbols"/>
              <a:buChar char="▪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762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20000"/>
              <a:buFont typeface="Noto Sans Symbols"/>
              <a:buChar char="▪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762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20000"/>
              <a:buFont typeface="Noto Sans Symbols"/>
              <a:buChar char="▪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762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20000"/>
              <a:buFont typeface="Noto Sans Symbols"/>
              <a:buChar char="▪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762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20000"/>
              <a:buFont typeface="Noto Sans Symbols"/>
              <a:buChar char="▪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762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20000"/>
              <a:buFont typeface="Noto Sans Symbols"/>
              <a:buChar char="▪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762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20000"/>
              <a:buFont typeface="Noto Sans Symbols"/>
              <a:buChar char="▪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lang="en-US" sz="14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1"/>
          </p:nvPr>
        </p:nvSpPr>
        <p:spPr>
          <a:xfrm rot="5400000">
            <a:off x="2514599" y="152399"/>
            <a:ext cx="4114800" cy="7772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99059" algn="l" rtl="0"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SzPct val="120000"/>
              <a:buFont typeface="Noto Sans Symbols"/>
              <a:buChar char="❑"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7239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119999"/>
              <a:buFont typeface="Noto Sans Symbols"/>
              <a:buChar char="▪"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45719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119999"/>
              <a:buFont typeface="Noto Sans Symbols"/>
              <a:buChar char="▪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762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20000"/>
              <a:buFont typeface="Noto Sans Symbols"/>
              <a:buChar char="▪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762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20000"/>
              <a:buFont typeface="Noto Sans Symbols"/>
              <a:buChar char="▪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762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20000"/>
              <a:buFont typeface="Noto Sans Symbols"/>
              <a:buChar char="▪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762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20000"/>
              <a:buFont typeface="Noto Sans Symbols"/>
              <a:buChar char="▪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762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20000"/>
              <a:buFont typeface="Noto Sans Symbols"/>
              <a:buChar char="▪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762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20000"/>
              <a:buFont typeface="Noto Sans Symbols"/>
              <a:buChar char="▪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lang="en-US" sz="14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endParaRPr/>
          </a:p>
        </p:txBody>
      </p:sp>
      <p:sp>
        <p:nvSpPr>
          <p:cNvPr id="50" name="Shape 5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Font typeface="Noto Sans Symbols"/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spcAft>
                <a:spcPts val="0"/>
              </a:spcAft>
              <a:buClr>
                <a:schemeClr val="lt2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lang="en-US" sz="14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99059" algn="l" rtl="0"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SzPct val="120000"/>
              <a:buFont typeface="Noto Sans Symbols"/>
              <a:buChar char="❑"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7239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119999"/>
              <a:buFont typeface="Noto Sans Symbols"/>
              <a:buChar char="▪"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45719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119999"/>
              <a:buFont typeface="Noto Sans Symbols"/>
              <a:buChar char="▪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762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20000"/>
              <a:buFont typeface="Noto Sans Symbols"/>
              <a:buChar char="▪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762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20000"/>
              <a:buFont typeface="Noto Sans Symbols"/>
              <a:buChar char="▪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762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20000"/>
              <a:buFont typeface="Noto Sans Symbols"/>
              <a:buChar char="▪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762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20000"/>
              <a:buFont typeface="Noto Sans Symbols"/>
              <a:buChar char="▪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762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20000"/>
              <a:buFont typeface="Noto Sans Symbols"/>
              <a:buChar char="▪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762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20000"/>
              <a:buFont typeface="Noto Sans Symbols"/>
              <a:buChar char="▪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spcAft>
                <a:spcPts val="0"/>
              </a:spcAft>
              <a:buClr>
                <a:schemeClr val="lt2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lang="en-US" sz="14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Font typeface="Noto Sans Symbols"/>
              <a:buNone/>
              <a:defRPr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0020" algn="l" rtl="0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ct val="119999"/>
              <a:buFont typeface="Noto Sans Symbols"/>
              <a:buChar char="❑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3335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20000"/>
              <a:buFont typeface="Noto Sans Symbols"/>
              <a:buChar char="▪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91439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ct val="120000"/>
              <a:buFont typeface="Noto Sans Symbols"/>
              <a:buChar char="▪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0668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ct val="120000"/>
              <a:buFont typeface="Noto Sans Symbols"/>
              <a:buChar char="▪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06679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ct val="120000"/>
              <a:buFont typeface="Noto Sans Symbols"/>
              <a:buChar char="▪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6679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ct val="120000"/>
              <a:buFont typeface="Noto Sans Symbols"/>
              <a:buChar char="▪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6679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ct val="120000"/>
              <a:buFont typeface="Noto Sans Symbols"/>
              <a:buChar char="▪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6679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ct val="120000"/>
              <a:buFont typeface="Noto Sans Symbols"/>
              <a:buChar char="▪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6679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ct val="120000"/>
              <a:buFont typeface="Noto Sans Symbols"/>
              <a:buChar char="▪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Font typeface="Noto Sans Symbols"/>
              <a:buNone/>
              <a:defRPr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0020" algn="l" rtl="0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ct val="119999"/>
              <a:buFont typeface="Noto Sans Symbols"/>
              <a:buChar char="❑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3335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20000"/>
              <a:buFont typeface="Noto Sans Symbols"/>
              <a:buChar char="▪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91439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ct val="120000"/>
              <a:buFont typeface="Noto Sans Symbols"/>
              <a:buChar char="▪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0668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ct val="120000"/>
              <a:buFont typeface="Noto Sans Symbols"/>
              <a:buChar char="▪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06679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ct val="120000"/>
              <a:buFont typeface="Noto Sans Symbols"/>
              <a:buChar char="▪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6679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ct val="120000"/>
              <a:buFont typeface="Noto Sans Symbols"/>
              <a:buChar char="▪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6679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ct val="120000"/>
              <a:buFont typeface="Noto Sans Symbols"/>
              <a:buChar char="▪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6679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ct val="120000"/>
              <a:buFont typeface="Noto Sans Symbols"/>
              <a:buChar char="▪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6679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ct val="120000"/>
              <a:buFont typeface="Noto Sans Symbols"/>
              <a:buChar char="▪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lang="en-US" sz="14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99059" algn="l" rtl="0"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SzPct val="120000"/>
              <a:buFont typeface="Noto Sans Symbols"/>
              <a:buChar char="❑"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7239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119999"/>
              <a:buFont typeface="Noto Sans Symbols"/>
              <a:buChar char="▪"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45719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119999"/>
              <a:buFont typeface="Noto Sans Symbols"/>
              <a:buChar char="▪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762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20000"/>
              <a:buFont typeface="Noto Sans Symbols"/>
              <a:buChar char="▪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762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20000"/>
              <a:buFont typeface="Noto Sans Symbols"/>
              <a:buChar char="▪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762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20000"/>
              <a:buFont typeface="Noto Sans Symbols"/>
              <a:buChar char="▪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762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20000"/>
              <a:buFont typeface="Noto Sans Symbols"/>
              <a:buChar char="▪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762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20000"/>
              <a:buFont typeface="Noto Sans Symbols"/>
              <a:buChar char="▪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762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20000"/>
              <a:buFont typeface="Noto Sans Symbols"/>
              <a:buChar char="▪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lang="en-US" sz="14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ctrTitle"/>
          </p:nvPr>
        </p:nvSpPr>
        <p:spPr>
          <a:xfrm>
            <a:off x="914400" y="533400"/>
            <a:ext cx="7315200" cy="1371599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63500" dist="35921" dir="2700000">
              <a:schemeClr val="dk2"/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 Black"/>
              <a:buNone/>
            </a:pPr>
            <a:r>
              <a:rPr lang="en-US" dirty="0"/>
              <a:t>English Essay Writing</a:t>
            </a:r>
            <a:endParaRPr dirty="0"/>
          </a:p>
        </p:txBody>
      </p:sp>
      <p:sp>
        <p:nvSpPr>
          <p:cNvPr id="89" name="Shape 89"/>
          <p:cNvSpPr txBox="1">
            <a:spLocks noGrp="1"/>
          </p:cNvSpPr>
          <p:nvPr>
            <p:ph type="subTitle" idx="1"/>
          </p:nvPr>
        </p:nvSpPr>
        <p:spPr>
          <a:xfrm>
            <a:off x="990600" y="2209800"/>
            <a:ext cx="7086600" cy="41909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Noto Sans Symbols"/>
              <a:buNone/>
            </a:pPr>
            <a:r>
              <a:rPr lang="en-US" sz="80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Writing an Effective </a:t>
            </a:r>
            <a:r>
              <a:rPr lang="en-US" sz="9600" b="0" i="0" u="none" strike="noStrike" cap="none">
                <a:solidFill>
                  <a:srgbClr val="FFCC00"/>
                </a:solidFill>
                <a:latin typeface="Arial Black"/>
                <a:ea typeface="Arial Black"/>
                <a:cs typeface="Arial Black"/>
                <a:sym typeface="Arial Black"/>
              </a:rPr>
              <a:t>Summary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/>
          <p:nvPr/>
        </p:nvSpPr>
        <p:spPr>
          <a:xfrm>
            <a:off x="609600" y="228600"/>
            <a:ext cx="7924799" cy="10779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514350" marR="0" lvl="0" indent="-514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 Black"/>
              <a:buAutoNum type="arabicPeriod" startAt="3"/>
            </a:pPr>
            <a:r>
              <a:rPr lang="en-US" sz="32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Do </a:t>
            </a:r>
            <a:r>
              <a:rPr lang="en-US" sz="3200" b="0" i="1" u="none" strike="noStrike" cap="none">
                <a:solidFill>
                  <a:srgbClr val="FFC000"/>
                </a:solidFill>
                <a:latin typeface="Arial Black"/>
                <a:ea typeface="Arial Black"/>
                <a:cs typeface="Arial Black"/>
                <a:sym typeface="Arial Black"/>
              </a:rPr>
              <a:t>not </a:t>
            </a:r>
            <a:r>
              <a:rPr lang="en-US" sz="32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express an </a:t>
            </a:r>
            <a:r>
              <a:rPr lang="en-US" sz="3200" b="0" i="1" u="none" strike="noStrike" cap="none">
                <a:solidFill>
                  <a:srgbClr val="FFC000"/>
                </a:solidFill>
                <a:latin typeface="Arial Black"/>
                <a:ea typeface="Arial Black"/>
                <a:cs typeface="Arial Black"/>
                <a:sym typeface="Arial Black"/>
              </a:rPr>
              <a:t>opinion </a:t>
            </a:r>
            <a:r>
              <a:rPr lang="en-US" sz="32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about the source. Neither disagree ...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/>
          <p:nvPr/>
        </p:nvSpPr>
        <p:spPr>
          <a:xfrm>
            <a:off x="1752600" y="152400"/>
            <a:ext cx="5638800" cy="584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 Black"/>
              <a:buNone/>
            </a:pPr>
            <a:r>
              <a:rPr lang="en-US" sz="3200" b="0" i="0" u="none" strike="noStrike" cap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  <a:t>… nor sing its praises.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/>
          <p:nvPr/>
        </p:nvSpPr>
        <p:spPr>
          <a:xfrm>
            <a:off x="146050" y="838200"/>
            <a:ext cx="3352799" cy="45243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514350" marR="0" lvl="0" indent="-514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 Black"/>
              <a:buAutoNum type="arabicPeriod" startAt="4"/>
            </a:pPr>
            <a:r>
              <a:rPr lang="en-US" sz="32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Do </a:t>
            </a:r>
            <a:r>
              <a:rPr lang="en-US" sz="3200" b="0" i="1" u="none" strike="noStrike" cap="none">
                <a:solidFill>
                  <a:srgbClr val="FFC000"/>
                </a:solidFill>
                <a:latin typeface="Arial Black"/>
                <a:ea typeface="Arial Black"/>
                <a:cs typeface="Arial Black"/>
                <a:sym typeface="Arial Black"/>
              </a:rPr>
              <a:t>not </a:t>
            </a:r>
            <a:r>
              <a:rPr lang="en-US" sz="32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open the summary with </a:t>
            </a:r>
            <a:r>
              <a:rPr lang="en-US" sz="3200" b="0" i="0" u="none" strike="noStrike" cap="none">
                <a:solidFill>
                  <a:srgbClr val="FFCC00"/>
                </a:solidFill>
                <a:latin typeface="Arial Black"/>
                <a:ea typeface="Arial Black"/>
                <a:cs typeface="Arial Black"/>
                <a:sym typeface="Arial Black"/>
              </a:rPr>
              <a:t>“In this article, it says ...” </a:t>
            </a:r>
            <a:r>
              <a:rPr lang="en-US" sz="32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or </a:t>
            </a:r>
            <a:r>
              <a:rPr lang="en-US" sz="3200" b="0" i="0" u="none" strike="noStrike" cap="none">
                <a:solidFill>
                  <a:srgbClr val="FFCC00"/>
                </a:solidFill>
                <a:latin typeface="Arial Black"/>
                <a:ea typeface="Arial Black"/>
                <a:cs typeface="Arial Black"/>
                <a:sym typeface="Arial Black"/>
              </a:rPr>
              <a:t>“This video is about …”</a:t>
            </a:r>
          </a:p>
        </p:txBody>
      </p:sp>
      <p:sp>
        <p:nvSpPr>
          <p:cNvPr id="146" name="Shape 146"/>
          <p:cNvSpPr/>
          <p:nvPr/>
        </p:nvSpPr>
        <p:spPr>
          <a:xfrm>
            <a:off x="7391400" y="4572000"/>
            <a:ext cx="1660525" cy="1066799"/>
          </a:xfrm>
          <a:prstGeom prst="wedgeRoundRectCallout">
            <a:avLst>
              <a:gd name="adj1" fmla="val -12911"/>
              <a:gd name="adj2" fmla="val 15204"/>
              <a:gd name="adj3" fmla="val 0"/>
            </a:avLst>
          </a:prstGeom>
          <a:solidFill>
            <a:schemeClr val="lt1"/>
          </a:solidFill>
          <a:ln>
            <a:noFill/>
          </a:ln>
          <a:effectLst>
            <a:outerShdw blurRad="63500" dist="38100" dir="2700000">
              <a:srgbClr val="000000">
                <a:alpha val="39607"/>
              </a:srgbClr>
            </a:outerShdw>
          </a:effectLst>
        </p:spPr>
        <p:txBody>
          <a:bodyPr lIns="91425" tIns="45700" rIns="91425" bIns="4570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 Black"/>
              <a:buNone/>
            </a:pPr>
            <a:r>
              <a:rPr lang="en-US" sz="2400" b="0" i="1" u="none" strike="noStrike" cap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  <a:t>Stinks!</a:t>
            </a:r>
            <a:r>
              <a:rPr lang="en-US" sz="2400" b="0" i="0" u="none" strike="noStrike" cap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/>
          <p:nvPr/>
        </p:nvSpPr>
        <p:spPr>
          <a:xfrm>
            <a:off x="914400" y="304800"/>
            <a:ext cx="7315200" cy="6248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 Black"/>
              <a:buNone/>
            </a:pPr>
            <a:r>
              <a:rPr lang="en-US" sz="4800" b="0" i="0" u="sng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Use this formula: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</a:pPr>
            <a:endParaRPr sz="2400" b="0" i="0" u="none" strike="noStrike" cap="none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D050"/>
              </a:buClr>
              <a:buSzPct val="25000"/>
              <a:buFont typeface="Arial Black"/>
              <a:buNone/>
            </a:pPr>
            <a:r>
              <a:rPr lang="en-US" sz="4800" b="0" i="0" u="none" strike="noStrike" cap="none">
                <a:solidFill>
                  <a:srgbClr val="92D050"/>
                </a:solidFill>
                <a:latin typeface="Arial Black"/>
                <a:ea typeface="Arial Black"/>
                <a:cs typeface="Arial Black"/>
                <a:sym typeface="Arial Black"/>
              </a:rPr>
              <a:t>Specific name of piece (and author) </a:t>
            </a:r>
            <a:r>
              <a:rPr lang="en-US" sz="4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+ </a:t>
            </a:r>
            <a:r>
              <a:rPr lang="en-US" sz="4800" b="0" i="0" u="none" strike="noStrike" cap="none">
                <a:solidFill>
                  <a:srgbClr val="C00000"/>
                </a:solidFill>
                <a:latin typeface="Arial Black"/>
                <a:ea typeface="Arial Black"/>
                <a:cs typeface="Arial Black"/>
                <a:sym typeface="Arial Black"/>
              </a:rPr>
              <a:t>strong action verb </a:t>
            </a:r>
            <a:r>
              <a:rPr lang="en-US" sz="4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+ </a:t>
            </a:r>
            <a:r>
              <a:rPr lang="en-US" sz="4800" b="0" i="0" u="none" strike="noStrike" cap="none">
                <a:solidFill>
                  <a:srgbClr val="FFCC00"/>
                </a:solidFill>
                <a:latin typeface="Arial Black"/>
                <a:ea typeface="Arial Black"/>
                <a:cs typeface="Arial Black"/>
                <a:sym typeface="Arial Black"/>
              </a:rPr>
              <a:t>main idea</a:t>
            </a:r>
            <a:r>
              <a:rPr lang="en-US" sz="4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.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</a:pPr>
            <a:endParaRPr sz="2800" b="0" i="0" u="none" strike="noStrike" cap="none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D050"/>
              </a:buClr>
              <a:buSzPct val="25000"/>
              <a:buFont typeface="Arial Black"/>
              <a:buNone/>
            </a:pPr>
            <a:r>
              <a:rPr lang="en-US" sz="2800" b="0" i="0" u="none" strike="noStrike" cap="none">
                <a:solidFill>
                  <a:srgbClr val="92D050"/>
                </a:solidFill>
                <a:latin typeface="Arial Black"/>
                <a:ea typeface="Arial Black"/>
                <a:cs typeface="Arial Black"/>
                <a:sym typeface="Arial Black"/>
              </a:rPr>
              <a:t>The </a:t>
            </a:r>
            <a:r>
              <a:rPr lang="en-US" sz="2800" b="0" i="1" u="none" strike="noStrike" cap="none">
                <a:solidFill>
                  <a:srgbClr val="92D050"/>
                </a:solidFill>
                <a:latin typeface="Arial Black"/>
                <a:ea typeface="Arial Black"/>
                <a:cs typeface="Arial Black"/>
                <a:sym typeface="Arial Black"/>
              </a:rPr>
              <a:t>60 Minutes </a:t>
            </a:r>
            <a:r>
              <a:rPr lang="en-US" sz="2800" b="0" i="0" u="none" strike="noStrike" cap="none">
                <a:solidFill>
                  <a:srgbClr val="92D050"/>
                </a:solidFill>
                <a:latin typeface="Arial Black"/>
                <a:ea typeface="Arial Black"/>
                <a:cs typeface="Arial Black"/>
                <a:sym typeface="Arial Black"/>
              </a:rPr>
              <a:t>story “Thrift Shop Masterpiece” </a:t>
            </a:r>
            <a:r>
              <a:rPr lang="en-US" sz="2800" b="0" i="0" u="none" strike="noStrike" cap="none">
                <a:solidFill>
                  <a:srgbClr val="C00000"/>
                </a:solidFill>
                <a:latin typeface="Arial Black"/>
                <a:ea typeface="Arial Black"/>
                <a:cs typeface="Arial Black"/>
                <a:sym typeface="Arial Black"/>
              </a:rPr>
              <a:t>explains</a:t>
            </a:r>
            <a:r>
              <a:rPr lang="en-US" sz="2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lang="en-US" sz="2800" b="0" i="0" u="none" strike="noStrike" cap="none">
                <a:solidFill>
                  <a:srgbClr val="FFCC00"/>
                </a:solidFill>
                <a:latin typeface="Arial Black"/>
                <a:ea typeface="Arial Black"/>
                <a:cs typeface="Arial Black"/>
                <a:sym typeface="Arial Black"/>
              </a:rPr>
              <a:t>the controversy surrounding a possible Jackson Pollack painting.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/>
          <p:nvPr/>
        </p:nvSpPr>
        <p:spPr>
          <a:xfrm>
            <a:off x="533400" y="2286000"/>
            <a:ext cx="1660525" cy="2133599"/>
          </a:xfrm>
          <a:prstGeom prst="wedgeRoundRectCallout">
            <a:avLst>
              <a:gd name="adj1" fmla="val 41519"/>
              <a:gd name="adj2" fmla="val 14902"/>
              <a:gd name="adj3" fmla="val 0"/>
            </a:avLst>
          </a:prstGeom>
          <a:solidFill>
            <a:schemeClr val="lt1"/>
          </a:solidFill>
          <a:ln>
            <a:noFill/>
          </a:ln>
          <a:effectLst>
            <a:outerShdw blurRad="63500" dist="38100" dir="2700000">
              <a:srgbClr val="000000">
                <a:alpha val="39607"/>
              </a:srgbClr>
            </a:outerShdw>
          </a:effectLst>
        </p:spPr>
        <p:txBody>
          <a:bodyPr lIns="91425" tIns="45700" rIns="91425" bIns="4570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That sounds so </a:t>
            </a:r>
            <a:r>
              <a:rPr lang="en-US" sz="2400" b="0" i="1" u="none" strike="noStrike" cap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  <a:t>much better</a:t>
            </a:r>
            <a:r>
              <a:rPr lang="en-US" sz="24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!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/>
          <p:nvPr/>
        </p:nvSpPr>
        <p:spPr>
          <a:xfrm>
            <a:off x="1828800" y="304800"/>
            <a:ext cx="5486399" cy="6248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 Black"/>
              <a:buNone/>
            </a:pPr>
            <a:r>
              <a:rPr lang="en-US" sz="60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Show us what </a:t>
            </a:r>
            <a:r>
              <a:rPr lang="en-US" sz="6000" b="0" i="1" u="none" strike="noStrike" cap="none">
                <a:solidFill>
                  <a:srgbClr val="FFCC00"/>
                </a:solidFill>
                <a:latin typeface="Arial Black"/>
                <a:ea typeface="Arial Black"/>
                <a:cs typeface="Arial Black"/>
                <a:sym typeface="Arial Black"/>
              </a:rPr>
              <a:t>you</a:t>
            </a:r>
            <a:r>
              <a:rPr lang="en-US" sz="60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 can </a:t>
            </a:r>
            <a:r>
              <a:rPr lang="en-US" sz="6000" b="0" i="1" u="none" strike="noStrike" cap="none">
                <a:solidFill>
                  <a:srgbClr val="FFCC00"/>
                </a:solidFill>
                <a:latin typeface="Arial Black"/>
                <a:ea typeface="Arial Black"/>
                <a:cs typeface="Arial Black"/>
                <a:sym typeface="Arial Black"/>
              </a:rPr>
              <a:t>do</a:t>
            </a:r>
            <a:r>
              <a:rPr lang="en-US" sz="6000" b="0" i="1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>
            <a:spLocks noGrp="1"/>
          </p:cNvSpPr>
          <p:nvPr>
            <p:ph type="title"/>
          </p:nvPr>
        </p:nvSpPr>
        <p:spPr>
          <a:xfrm>
            <a:off x="685800" y="381000"/>
            <a:ext cx="7772400" cy="1447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63500" dist="35921" dir="2700000">
              <a:schemeClr val="dk2"/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236536" marR="0" lvl="0" indent="-793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 Black"/>
              <a:buNone/>
            </a:pPr>
            <a:r>
              <a:rPr lang="en-US" sz="4000" dirty="0"/>
              <a:t>Remember …</a:t>
            </a:r>
            <a:endParaRPr lang="en-US" sz="4000" b="0" i="0" u="none" strike="noStrike" cap="none" dirty="0">
              <a:solidFill>
                <a:schemeClr val="lt2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167" name="Shape 167"/>
          <p:cNvSpPr txBox="1">
            <a:spLocks noGrp="1"/>
          </p:cNvSpPr>
          <p:nvPr>
            <p:ph type="body" idx="1"/>
          </p:nvPr>
        </p:nvSpPr>
        <p:spPr>
          <a:xfrm>
            <a:off x="685800" y="2057400"/>
            <a:ext cx="7772400" cy="4038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7662" marR="0" lvl="0" indent="-3476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ct val="119999"/>
              <a:buFont typeface="Arial Black"/>
              <a:buChar char="•"/>
            </a:pPr>
            <a:r>
              <a:rPr lang="en-US" sz="28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Read carefully and take notes.  </a:t>
            </a:r>
          </a:p>
          <a:p>
            <a:pPr marL="347662" marR="0" lvl="0" indent="-347662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FFC000"/>
              </a:buClr>
              <a:buSzPct val="119999"/>
              <a:buFont typeface="Arial Black"/>
              <a:buChar char="•"/>
            </a:pPr>
            <a:r>
              <a:rPr lang="en-US" sz="28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Determine the </a:t>
            </a:r>
            <a:r>
              <a:rPr lang="en-US" sz="2800" b="0" i="1" u="none" strike="noStrike" cap="none" dirty="0">
                <a:solidFill>
                  <a:srgbClr val="FFCC00"/>
                </a:solidFill>
                <a:latin typeface="Arial Black"/>
                <a:ea typeface="Arial Black"/>
                <a:cs typeface="Arial Black"/>
                <a:sym typeface="Arial Black"/>
              </a:rPr>
              <a:t>main idea</a:t>
            </a:r>
            <a:r>
              <a:rPr lang="en-US" sz="28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  <a:p>
            <a:pPr marL="347662" marR="0" lvl="0" indent="-347662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FFC000"/>
              </a:buClr>
              <a:buSzPct val="119999"/>
              <a:buFont typeface="Arial Black"/>
              <a:buChar char="•"/>
            </a:pPr>
            <a:r>
              <a:rPr lang="en-US" sz="28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Decide the </a:t>
            </a:r>
            <a:r>
              <a:rPr lang="en-US" sz="2800" b="0" i="1" u="none" strike="noStrike" cap="none" dirty="0">
                <a:solidFill>
                  <a:srgbClr val="FFCC00"/>
                </a:solidFill>
                <a:latin typeface="Arial Black"/>
                <a:ea typeface="Arial Black"/>
                <a:cs typeface="Arial Black"/>
                <a:sym typeface="Arial Black"/>
              </a:rPr>
              <a:t>supporting points </a:t>
            </a:r>
            <a:r>
              <a:rPr lang="en-US" sz="2800" b="0" i="0" u="none" strike="noStrike" cap="none" dirty="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for the main idea</a:t>
            </a:r>
            <a:r>
              <a:rPr lang="en-US" sz="28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  <a:p>
            <a:pPr marL="347662" marR="0" lvl="0" indent="-347662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FFC000"/>
              </a:buClr>
              <a:buSzPct val="119999"/>
              <a:buFont typeface="Arial Black"/>
              <a:buChar char="•"/>
            </a:pPr>
            <a:r>
              <a:rPr lang="en-US" sz="2800" dirty="0"/>
              <a:t>A collection of </a:t>
            </a:r>
            <a:r>
              <a:rPr lang="en-US" sz="2800" b="1" i="1" dirty="0">
                <a:solidFill>
                  <a:srgbClr val="FFC000"/>
                </a:solidFill>
              </a:rPr>
              <a:t>main ideas </a:t>
            </a:r>
            <a:r>
              <a:rPr lang="en-US" sz="2800" dirty="0"/>
              <a:t>is basically the summary.</a:t>
            </a:r>
          </a:p>
          <a:p>
            <a:pPr marL="347662" marR="0" lvl="0" indent="-347662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FFC000"/>
              </a:buClr>
              <a:buSzPct val="119999"/>
              <a:buFont typeface="Arial Black"/>
              <a:buChar char="•"/>
            </a:pPr>
            <a:r>
              <a:rPr lang="en-US" sz="28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Avoid inserting personal opinions.</a:t>
            </a:r>
          </a:p>
          <a:p>
            <a:pPr marL="347662" marR="0" lvl="0" indent="-347662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FFC000"/>
              </a:buClr>
              <a:buSzPct val="119999"/>
              <a:buFont typeface="Arial Black"/>
              <a:buChar char="•"/>
            </a:pPr>
            <a:r>
              <a:rPr lang="en-US" sz="2800" dirty="0"/>
              <a:t>Avoid analyzing things.</a:t>
            </a:r>
            <a:endParaRPr lang="en-US" sz="28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 txBox="1">
            <a:spLocks noGrp="1"/>
          </p:cNvSpPr>
          <p:nvPr>
            <p:ph type="title"/>
          </p:nvPr>
        </p:nvSpPr>
        <p:spPr>
          <a:xfrm>
            <a:off x="685800" y="533400"/>
            <a:ext cx="7772400" cy="609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 Black"/>
              <a:buNone/>
            </a:pPr>
            <a:br>
              <a:rPr lang="en-US" sz="6600" b="0" i="0" u="none" strike="noStrike" cap="non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rPr>
            </a:br>
            <a:br>
              <a:rPr lang="en-US" sz="6600" b="0" i="0" u="none" strike="noStrike" cap="non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rPr>
            </a:br>
            <a:br>
              <a:rPr lang="en-US" sz="3600" b="0" i="0" u="none" strike="noStrike" cap="non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rPr>
            </a:br>
            <a:r>
              <a:rPr lang="en-US" sz="6600" b="0" i="0" u="none" strike="noStrike" cap="non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rPr>
              <a:t>The END.</a:t>
            </a:r>
            <a:br>
              <a:rPr lang="en-US" sz="6600" b="0" i="0" u="none" strike="noStrike" cap="non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rPr>
            </a:br>
            <a:br>
              <a:rPr lang="en-US" sz="6600" b="0" i="0" u="none" strike="noStrike" cap="non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rPr>
            </a:br>
            <a:br>
              <a:rPr lang="en-US" sz="6600" b="0" i="0" u="none" strike="noStrike" cap="non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rPr>
            </a:br>
            <a:r>
              <a:rPr lang="en-US" sz="1800" b="0" i="0" u="none" strike="noStrike" cap="non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rPr>
              <a:t>adapted from rlsimmons.blogs.com/enc1102/files/summarize.</a:t>
            </a:r>
            <a:r>
              <a:rPr lang="en-US" sz="1800" b="1" i="0" u="none" strike="noStrike" cap="non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rPr>
              <a:t>ppt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/>
          <p:nvPr/>
        </p:nvSpPr>
        <p:spPr>
          <a:xfrm>
            <a:off x="914400" y="304800"/>
            <a:ext cx="7315200" cy="6248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 Black"/>
              <a:buNone/>
            </a:pPr>
            <a:r>
              <a:rPr lang="en-US" sz="4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Summarizing is an important academic skill</a:t>
            </a:r>
            <a:r>
              <a:rPr lang="en-US" sz="4800" b="0" i="1" u="none" strike="noStrike" cap="none">
                <a:solidFill>
                  <a:srgbClr val="FFC000"/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lang="en-US" sz="4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that requires a </a:t>
            </a:r>
            <a:r>
              <a:rPr lang="en-US" sz="4800" b="0" i="1" u="none" strike="noStrike" cap="none">
                <a:solidFill>
                  <a:srgbClr val="FFC000"/>
                </a:solidFill>
                <a:latin typeface="Arial Black"/>
                <a:ea typeface="Arial Black"/>
                <a:cs typeface="Arial Black"/>
                <a:sym typeface="Arial Black"/>
              </a:rPr>
              <a:t>strong understanding </a:t>
            </a:r>
            <a:r>
              <a:rPr lang="en-US" sz="4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of a reading.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/>
          <p:nvPr/>
        </p:nvSpPr>
        <p:spPr>
          <a:xfrm>
            <a:off x="914400" y="304800"/>
            <a:ext cx="7315200" cy="6248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 Black"/>
              <a:buNone/>
            </a:pPr>
            <a:r>
              <a:rPr lang="en-US" sz="44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Summarizing helps you to practice the following skills: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FFCC00"/>
              </a:buClr>
              <a:buSzPct val="100000"/>
              <a:buFont typeface="Arial"/>
              <a:buChar char="•"/>
            </a:pPr>
            <a:r>
              <a:rPr lang="en-US" sz="3600" b="0" i="1" u="none" strike="noStrike" cap="none">
                <a:solidFill>
                  <a:srgbClr val="FFCC00"/>
                </a:solidFill>
                <a:latin typeface="Arial Black"/>
                <a:ea typeface="Arial Black"/>
                <a:cs typeface="Arial Black"/>
                <a:sym typeface="Arial Black"/>
              </a:rPr>
              <a:t>identifying main idea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100000"/>
              <a:buFont typeface="Arial"/>
              <a:buChar char="•"/>
            </a:pPr>
            <a:r>
              <a:rPr lang="en-US" sz="3600" b="0" i="1" u="none" strike="noStrike" cap="none">
                <a:solidFill>
                  <a:srgbClr val="FFCC00"/>
                </a:solidFill>
                <a:latin typeface="Arial Black"/>
                <a:ea typeface="Arial Black"/>
                <a:cs typeface="Arial Black"/>
                <a:sym typeface="Arial Black"/>
              </a:rPr>
              <a:t>identifying important details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100000"/>
              <a:buFont typeface="Arial"/>
              <a:buChar char="•"/>
            </a:pPr>
            <a:r>
              <a:rPr lang="en-US" sz="3600" b="0" i="1" u="none" strike="noStrike" cap="none">
                <a:solidFill>
                  <a:srgbClr val="FFCC00"/>
                </a:solidFill>
                <a:latin typeface="Arial Black"/>
                <a:ea typeface="Arial Black"/>
                <a:cs typeface="Arial Black"/>
                <a:sym typeface="Arial Black"/>
              </a:rPr>
              <a:t>understanding the organization of a text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100000"/>
              <a:buFont typeface="Arial"/>
              <a:buChar char="•"/>
            </a:pPr>
            <a:r>
              <a:rPr lang="en-US" sz="3600" b="0" i="1" u="none" strike="noStrike" cap="none">
                <a:solidFill>
                  <a:srgbClr val="FFCC00"/>
                </a:solidFill>
                <a:latin typeface="Arial Black"/>
                <a:ea typeface="Arial Black"/>
                <a:cs typeface="Arial Black"/>
                <a:sym typeface="Arial Black"/>
              </a:rPr>
              <a:t>paraphrasing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/>
          <p:nvPr/>
        </p:nvSpPr>
        <p:spPr>
          <a:xfrm>
            <a:off x="3581400" y="152400"/>
            <a:ext cx="5562600" cy="5029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</a:pPr>
            <a:endParaRPr sz="4000" b="0" i="0" u="none" strike="noStrike" cap="none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</a:pPr>
            <a:endParaRPr sz="4000" b="0" i="0" u="none" strike="noStrike" cap="none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</a:pPr>
            <a:endParaRPr sz="4000" b="0" i="0" u="none" strike="noStrike" cap="none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</a:pPr>
            <a:endParaRPr sz="4000" b="0" i="0" u="none" strike="noStrike" cap="none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 Black"/>
              <a:buNone/>
            </a:pPr>
            <a:r>
              <a:rPr lang="en-US" sz="40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A summary is a </a:t>
            </a:r>
            <a:br>
              <a:rPr lang="en-US" sz="40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</a:br>
            <a:r>
              <a:rPr lang="en-US" sz="4000" b="0" i="1" u="none" strike="noStrike" cap="none">
                <a:solidFill>
                  <a:srgbClr val="FFCC00"/>
                </a:solidFill>
                <a:latin typeface="Arial Black"/>
                <a:ea typeface="Arial Black"/>
                <a:cs typeface="Arial Black"/>
                <a:sym typeface="Arial Black"/>
              </a:rPr>
              <a:t>lot shorter</a:t>
            </a:r>
            <a:br>
              <a:rPr lang="en-US" sz="4000" b="0" i="1" u="none" strike="noStrike" cap="none">
                <a:solidFill>
                  <a:srgbClr val="FFC000"/>
                </a:solidFill>
                <a:latin typeface="Arial Black"/>
                <a:ea typeface="Arial Black"/>
                <a:cs typeface="Arial Black"/>
                <a:sym typeface="Arial Black"/>
              </a:rPr>
            </a:br>
            <a:r>
              <a:rPr lang="en-US" sz="40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than the original source.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</a:pPr>
            <a:endParaRPr sz="4000" b="0" i="0" u="none" strike="noStrike" cap="none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 Black"/>
              <a:buNone/>
            </a:pPr>
            <a:r>
              <a:rPr lang="en-US" sz="40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*</a:t>
            </a:r>
            <a:r>
              <a:rPr lang="en-US" sz="32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usually 1/4 to 1/3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 Black"/>
              <a:buNone/>
            </a:pPr>
            <a:r>
              <a:rPr lang="en-US" sz="32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  of the length of the original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63500" dist="35921" dir="2700000">
              <a:schemeClr val="dk2"/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236536" marR="0" lvl="0" indent="-793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 Black"/>
              <a:buNone/>
            </a:pPr>
            <a:r>
              <a:rPr lang="en-US" sz="3200" b="0" i="0" u="none" strike="noStrike" cap="non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rPr>
              <a:t>To write an </a:t>
            </a:r>
            <a:r>
              <a:rPr lang="en-US" sz="3200" b="0" i="1" u="none" strike="noStrike" cap="none">
                <a:solidFill>
                  <a:srgbClr val="FFCC00"/>
                </a:solidFill>
                <a:latin typeface="Arial Black"/>
                <a:ea typeface="Arial Black"/>
                <a:cs typeface="Arial Black"/>
                <a:sym typeface="Arial Black"/>
              </a:rPr>
              <a:t>effective </a:t>
            </a:r>
            <a:r>
              <a:rPr lang="en-US" sz="3200" b="0" i="0" u="none" strike="noStrike" cap="non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rPr>
              <a:t>summary:</a:t>
            </a:r>
          </a:p>
        </p:txBody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685800" y="2057400"/>
            <a:ext cx="7772400" cy="4038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7662" marR="0" lvl="0" indent="-3476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ct val="119999"/>
              <a:buFont typeface="Arial Black"/>
              <a:buChar char="•"/>
            </a:pPr>
            <a:r>
              <a:rPr lang="en-US"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Figure out the </a:t>
            </a:r>
            <a:r>
              <a:rPr lang="en-US" sz="2800" b="0" i="1" u="none" strike="noStrike" cap="none">
                <a:solidFill>
                  <a:srgbClr val="FFCC00"/>
                </a:solidFill>
                <a:latin typeface="Arial Black"/>
                <a:ea typeface="Arial Black"/>
                <a:cs typeface="Arial Black"/>
                <a:sym typeface="Arial Black"/>
              </a:rPr>
              <a:t>main idea</a:t>
            </a:r>
            <a:r>
              <a:rPr lang="en-US" sz="2800" b="0" i="1" u="none" strike="noStrike" cap="none">
                <a:solidFill>
                  <a:srgbClr val="FFC000"/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lang="en-US"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of the reading.</a:t>
            </a:r>
          </a:p>
          <a:p>
            <a:pPr marL="347662" marR="0" lvl="0" indent="-347662" algn="l" rtl="0">
              <a:lnSpc>
                <a:spcPct val="100000"/>
              </a:lnSpc>
              <a:spcBef>
                <a:spcPts val="1160"/>
              </a:spcBef>
              <a:spcAft>
                <a:spcPts val="0"/>
              </a:spcAft>
              <a:buClr>
                <a:srgbClr val="FFC000"/>
              </a:buClr>
              <a:buSzPct val="119999"/>
              <a:buFont typeface="Arial Black"/>
              <a:buChar char="•"/>
            </a:pPr>
            <a:r>
              <a:rPr lang="en-US"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Write one sentence that </a:t>
            </a:r>
            <a:r>
              <a:rPr lang="en-US" sz="2800" b="0" i="1" u="none" strike="noStrike" cap="none">
                <a:solidFill>
                  <a:srgbClr val="FFCC00"/>
                </a:solidFill>
                <a:latin typeface="Arial Black"/>
                <a:ea typeface="Arial Black"/>
                <a:cs typeface="Arial Black"/>
                <a:sym typeface="Arial Black"/>
              </a:rPr>
              <a:t>explains </a:t>
            </a:r>
            <a:r>
              <a:rPr lang="en-US"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that main idea.</a:t>
            </a:r>
          </a:p>
          <a:p>
            <a:pPr marL="347662" marR="0" lvl="0" indent="-347662" algn="l" rtl="0">
              <a:lnSpc>
                <a:spcPct val="100000"/>
              </a:lnSpc>
              <a:spcBef>
                <a:spcPts val="1160"/>
              </a:spcBef>
              <a:spcAft>
                <a:spcPts val="0"/>
              </a:spcAft>
              <a:buClr>
                <a:srgbClr val="FFC000"/>
              </a:buClr>
              <a:buSzPct val="119999"/>
              <a:buFont typeface="Arial Black"/>
              <a:buChar char="•"/>
            </a:pPr>
            <a:r>
              <a:rPr lang="en-US"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As you read, note the major </a:t>
            </a:r>
            <a:r>
              <a:rPr lang="en-US" sz="2800" b="0" i="1" u="none" strike="noStrike" cap="none">
                <a:solidFill>
                  <a:srgbClr val="FFCC00"/>
                </a:solidFill>
                <a:latin typeface="Arial Black"/>
                <a:ea typeface="Arial Black"/>
                <a:cs typeface="Arial Black"/>
                <a:sym typeface="Arial Black"/>
              </a:rPr>
              <a:t>details/ examples </a:t>
            </a:r>
            <a:r>
              <a:rPr lang="en-US"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that the reading uses to support the main idea.</a:t>
            </a:r>
          </a:p>
          <a:p>
            <a:pPr marL="347662" marR="0" lvl="0" indent="-347662" algn="l" rtl="0">
              <a:lnSpc>
                <a:spcPct val="100000"/>
              </a:lnSpc>
              <a:spcBef>
                <a:spcPts val="1160"/>
              </a:spcBef>
              <a:spcAft>
                <a:spcPts val="0"/>
              </a:spcAft>
              <a:buClr>
                <a:srgbClr val="FFC000"/>
              </a:buClr>
              <a:buSzPct val="119999"/>
              <a:buFont typeface="Arial Black"/>
              <a:buChar char="•"/>
            </a:pPr>
            <a:r>
              <a:rPr lang="en-US"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Then write one to three sentences that explain each supporting point.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/>
          <p:nvPr/>
        </p:nvSpPr>
        <p:spPr>
          <a:xfrm>
            <a:off x="1828800" y="304800"/>
            <a:ext cx="5486399" cy="6248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 Black"/>
              <a:buNone/>
            </a:pPr>
            <a:r>
              <a:rPr lang="en-US" sz="4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Beware of these common </a:t>
            </a:r>
            <a:r>
              <a:rPr lang="en-US" sz="4800" b="0" i="1" u="none" strike="noStrike" cap="none">
                <a:solidFill>
                  <a:srgbClr val="FFCC00"/>
                </a:solidFill>
                <a:latin typeface="Arial Black"/>
                <a:ea typeface="Arial Black"/>
                <a:cs typeface="Arial Black"/>
                <a:sym typeface="Arial Black"/>
              </a:rPr>
              <a:t>problems </a:t>
            </a:r>
            <a:r>
              <a:rPr lang="en-US" sz="4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…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/>
          <p:nvPr/>
        </p:nvSpPr>
        <p:spPr>
          <a:xfrm>
            <a:off x="228600" y="5287962"/>
            <a:ext cx="8686800" cy="15700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514350" marR="0" lvl="0" indent="-514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 Black"/>
              <a:buAutoNum type="arabicPeriod"/>
            </a:pPr>
            <a:r>
              <a:rPr lang="en-US" sz="32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To avoid plagiarizing, do not </a:t>
            </a:r>
            <a:r>
              <a:rPr lang="en-US" sz="3200" b="0" i="1" u="none" strike="noStrike" cap="none">
                <a:solidFill>
                  <a:srgbClr val="FFC000"/>
                </a:solidFill>
                <a:latin typeface="Arial Black"/>
                <a:ea typeface="Arial Black"/>
                <a:cs typeface="Arial Black"/>
                <a:sym typeface="Arial Black"/>
              </a:rPr>
              <a:t>look </a:t>
            </a:r>
            <a:r>
              <a:rPr lang="en-US" sz="32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at the source </a:t>
            </a:r>
            <a:r>
              <a:rPr lang="en-US" sz="3200" b="0" i="1" u="none" strike="noStrike" cap="none">
                <a:solidFill>
                  <a:srgbClr val="FFC000"/>
                </a:solidFill>
                <a:latin typeface="Arial Black"/>
                <a:ea typeface="Arial Black"/>
                <a:cs typeface="Arial Black"/>
                <a:sym typeface="Arial Black"/>
              </a:rPr>
              <a:t>while </a:t>
            </a:r>
            <a:r>
              <a:rPr lang="en-US" sz="32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you are composing the summary.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/>
          <p:nvPr/>
        </p:nvSpPr>
        <p:spPr>
          <a:xfrm>
            <a:off x="4648200" y="533400"/>
            <a:ext cx="3276600" cy="31702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 Black"/>
              <a:buNone/>
            </a:pPr>
            <a:r>
              <a:rPr lang="en-US" sz="4000" b="0" i="0" u="none" strike="noStrike" cap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  <a:t>Use what</a:t>
            </a:r>
            <a:br>
              <a:rPr lang="en-US" sz="4000" b="0" i="0" u="none" strike="noStrike" cap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</a:br>
            <a:r>
              <a:rPr lang="en-US" sz="4000" b="0" i="0" u="none" strike="noStrike" cap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  <a:t>you </a:t>
            </a:r>
            <a:br>
              <a:rPr lang="en-US" sz="4000" b="0" i="0" u="none" strike="noStrike" cap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</a:br>
            <a:r>
              <a:rPr lang="en-US" sz="4000" b="0" i="1" u="none" strike="noStrike" cap="none">
                <a:solidFill>
                  <a:srgbClr val="FFCC00"/>
                </a:solidFill>
                <a:latin typeface="Arial Black"/>
                <a:ea typeface="Arial Black"/>
                <a:cs typeface="Arial Black"/>
                <a:sym typeface="Arial Black"/>
              </a:rPr>
              <a:t>remember</a:t>
            </a:r>
            <a:r>
              <a:rPr lang="en-US" sz="4000" b="0" i="0" u="none" strike="noStrike" cap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br>
              <a:rPr lang="en-US" sz="4000" b="0" i="0" u="none" strike="noStrike" cap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</a:br>
            <a:r>
              <a:rPr lang="en-US" sz="4000" b="0" i="0" u="none" strike="noStrike" cap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  <a:t>from the reading.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/>
          <p:nvPr/>
        </p:nvSpPr>
        <p:spPr>
          <a:xfrm>
            <a:off x="1066800" y="4876800"/>
            <a:ext cx="7010400" cy="13239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742950" marR="0" lvl="0" indent="-742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 Black"/>
              <a:buAutoNum type="arabicPeriod" startAt="2"/>
            </a:pPr>
            <a:r>
              <a:rPr lang="en-US" sz="40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Write the summary in </a:t>
            </a:r>
            <a:r>
              <a:rPr lang="en-US" sz="4000" b="0" i="1" u="none" strike="noStrike" cap="none">
                <a:solidFill>
                  <a:srgbClr val="FFC000"/>
                </a:solidFill>
                <a:latin typeface="Arial Black"/>
                <a:ea typeface="Arial Black"/>
                <a:cs typeface="Arial Black"/>
                <a:sym typeface="Arial Black"/>
              </a:rPr>
              <a:t>your own words</a:t>
            </a:r>
            <a:r>
              <a:rPr lang="en-US" sz="40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lank">
  <a:themeElements>
    <a:clrScheme name="">
      <a:dk1>
        <a:srgbClr val="808080"/>
      </a:dk1>
      <a:lt1>
        <a:srgbClr val="FFFFFF"/>
      </a:lt1>
      <a:dk2>
        <a:srgbClr val="000000"/>
      </a:dk2>
      <a:lt2>
        <a:srgbClr val="FFFFFF"/>
      </a:lt2>
      <a:accent1>
        <a:srgbClr val="0066FF"/>
      </a:accent1>
      <a:accent2>
        <a:srgbClr val="3333CC"/>
      </a:accent2>
      <a:accent3>
        <a:srgbClr val="AAAAAA"/>
      </a:accent3>
      <a:accent4>
        <a:srgbClr val="DADADA"/>
      </a:accent4>
      <a:accent5>
        <a:srgbClr val="AAB8FF"/>
      </a:accent5>
      <a:accent6>
        <a:srgbClr val="2D2DB9"/>
      </a:accent6>
      <a:hlink>
        <a:srgbClr val="FF9933"/>
      </a:hlink>
      <a:folHlink>
        <a:srgbClr val="9966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325</Words>
  <Application>Microsoft Office PowerPoint</Application>
  <PresentationFormat>On-screen Show (4:3)</PresentationFormat>
  <Paragraphs>44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Times New Roman</vt:lpstr>
      <vt:lpstr>Arial Black</vt:lpstr>
      <vt:lpstr>Noto Sans Symbols</vt:lpstr>
      <vt:lpstr>blank</vt:lpstr>
      <vt:lpstr>English Essay Writing</vt:lpstr>
      <vt:lpstr>PowerPoint Presentation</vt:lpstr>
      <vt:lpstr>PowerPoint Presentation</vt:lpstr>
      <vt:lpstr>PowerPoint Presentation</vt:lpstr>
      <vt:lpstr>To write an effective summary: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Remember …</vt:lpstr>
      <vt:lpstr>   The END.   adapted from rlsimmons.blogs.com/enc1102/files/summarize.ppt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 Essay Writing</dc:title>
  <dc:creator>Michael Slager</dc:creator>
  <cp:lastModifiedBy>Michael Slager</cp:lastModifiedBy>
  <cp:revision>1</cp:revision>
  <dcterms:modified xsi:type="dcterms:W3CDTF">2021-07-23T16:01:19Z</dcterms:modified>
</cp:coreProperties>
</file>